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74" r:id="rId7"/>
    <p:sldId id="275" r:id="rId8"/>
    <p:sldId id="276" r:id="rId9"/>
    <p:sldId id="258" r:id="rId10"/>
    <p:sldId id="260" r:id="rId11"/>
    <p:sldId id="261" r:id="rId12"/>
    <p:sldId id="262" r:id="rId13"/>
    <p:sldId id="263" r:id="rId14"/>
    <p:sldId id="264" r:id="rId15"/>
    <p:sldId id="259" r:id="rId16"/>
    <p:sldId id="272" r:id="rId17"/>
    <p:sldId id="271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0CA1-6747-4C4E-8612-5770B24BE003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4FF86-2C7A-4BC3-AA58-E1CBE8CE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6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District Data Coordinators Training #3 - Assessments &amp; PS data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9426A5-049A-4F26-99F6-DBE5DE5D22F3}" type="datetime4">
              <a:rPr lang="en-US" smtClean="0"/>
              <a:t>February 13,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8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" y="6468303"/>
            <a:ext cx="4348978" cy="365125"/>
          </a:xfrm>
        </p:spPr>
        <p:txBody>
          <a:bodyPr/>
          <a:lstStyle/>
          <a:p>
            <a:r>
              <a:rPr lang="en-US" dirty="0" smtClean="0"/>
              <a:t>District Data Coordinators Training #3 – Assessments and PS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A1B8-A34B-48E3-B1C3-AFE3114330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160713" y="663098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8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A783-DEDE-47FB-8636-D0CE11D75BA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8F0-8B7C-4F84-9B59-54F679FB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maier@monroe2boces.org" TargetMode="External"/><Relationship Id="rId2" Type="http://schemas.openxmlformats.org/officeDocument/2006/relationships/hyperlink" Target="mailto:lstabins@bocesmaar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Level 1 Reports for Remediation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171" y="3509963"/>
            <a:ext cx="9144000" cy="2757198"/>
          </a:xfrm>
        </p:spPr>
        <p:txBody>
          <a:bodyPr>
            <a:noAutofit/>
          </a:bodyPr>
          <a:lstStyle/>
          <a:p>
            <a:pPr algn="l"/>
            <a:r>
              <a:rPr lang="en-US" sz="1200" dirty="0" smtClean="0"/>
              <a:t>Lorena </a:t>
            </a:r>
            <a:r>
              <a:rPr lang="en-US" sz="1200" dirty="0" smtClean="0"/>
              <a:t>Stabins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2"/>
              </a:rPr>
              <a:t>lstabins@bocesmaars.org</a:t>
            </a:r>
            <a:endParaRPr lang="en-US" sz="1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585-349-9068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Ryan </a:t>
            </a:r>
            <a:r>
              <a:rPr lang="en-US" sz="1200" dirty="0" smtClean="0"/>
              <a:t>Maier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3"/>
              </a:rPr>
              <a:t>rmaier@monroe2boces.org</a:t>
            </a:r>
            <a:endParaRPr lang="en-US" sz="1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585-349-9063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strengths and weaknesses in regards to standards, a teacher can use the report to guide instructional intervention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561080" y="3838169"/>
            <a:ext cx="847898" cy="47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9177" y="3838169"/>
            <a:ext cx="20656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Weakness area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76" y="2150180"/>
            <a:ext cx="7220938" cy="4495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87553" y="4383741"/>
            <a:ext cx="340659" cy="421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2461" y="4594411"/>
            <a:ext cx="1927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other students got these 2 correct.  What happened with our student here?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8453503" y="4594411"/>
            <a:ext cx="786842" cy="7386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strengths and </a:t>
            </a:r>
            <a:r>
              <a:rPr lang="en-US" sz="2400" dirty="0" smtClean="0">
                <a:solidFill>
                  <a:srgbClr val="FF0000"/>
                </a:solidFill>
              </a:rPr>
              <a:t>weaknesses</a:t>
            </a:r>
            <a:r>
              <a:rPr lang="en-US" sz="2400" dirty="0" smtClean="0"/>
              <a:t> in regards to standards, a teacher can use the report to guide instructional intervention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9567" y="3522153"/>
            <a:ext cx="40251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we know a standard area to target to help this student!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9" y="2201677"/>
            <a:ext cx="7139037" cy="441427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9" y="2201677"/>
            <a:ext cx="7139037" cy="441427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9" y="2201677"/>
            <a:ext cx="7139037" cy="44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into Student’s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student who just took a Regents test, a teacher or counsellor can sit down with a student and go over the questions that he/she missed while it is fresh in their memory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Reports that show a student’s answer choice may give a teacher insight into the student’s thinking</a:t>
            </a:r>
          </a:p>
          <a:p>
            <a:pPr lvl="2"/>
            <a:r>
              <a:rPr lang="en-US" dirty="0" smtClean="0"/>
              <a:t>“Why did he choose that answer?”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Report: Item Responses per Student</a:t>
            </a:r>
          </a:p>
        </p:txBody>
      </p:sp>
      <p:pic>
        <p:nvPicPr>
          <p:cNvPr id="4" name="Item responses na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6467" y="1366942"/>
            <a:ext cx="8128000" cy="4968521"/>
          </a:xfrm>
        </p:spPr>
      </p:pic>
    </p:spTree>
    <p:extLst>
      <p:ext uri="{BB962C8B-B14F-4D97-AF65-F5344CB8AC3E}">
        <p14:creationId xmlns:p14="http://schemas.microsoft.com/office/powerpoint/2010/main" val="36579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Report: Item Responses per Student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35" y="1690688"/>
            <a:ext cx="7246130" cy="4452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2705" y="3699164"/>
            <a:ext cx="274320" cy="498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444" y="3133898"/>
            <a:ext cx="195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the problem standards from the last 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Report: Item Responses per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19" y="1558801"/>
            <a:ext cx="8278380" cy="508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19" y="1537342"/>
            <a:ext cx="8278380" cy="441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8866" y="3467023"/>
            <a:ext cx="1571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test to see the questions and answer choices.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look at the exam!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District Data Coordinators Training #3 - Assessments &amp; PS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A1B8-A34B-48E3-B1C3-AFE3114330D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475" y="1580976"/>
            <a:ext cx="4716625" cy="33323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6928" y="2341312"/>
            <a:ext cx="402336" cy="4023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58640" y="2934736"/>
            <a:ext cx="402336" cy="40233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639" y="2250092"/>
            <a:ext cx="3051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Student’s answer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2800" y="2341312"/>
            <a:ext cx="914400" cy="40233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0345" y="2828009"/>
            <a:ext cx="2716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F4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 answer</a:t>
            </a:r>
            <a:endParaRPr lang="en-US" sz="3200" b="0" cap="none" spc="0" dirty="0">
              <a:ln w="0"/>
              <a:solidFill>
                <a:srgbClr val="C0F4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52800" y="3023616"/>
            <a:ext cx="914400" cy="3134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2272" y="5155551"/>
            <a:ext cx="104400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Next Step: Ask yourself why he chose #1. How can I teach him that this is a transitional phrase?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8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 Reports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variety of reports that can tell how a group of students performed or how a specific student scored</a:t>
            </a:r>
          </a:p>
          <a:p>
            <a:r>
              <a:rPr lang="en-US" dirty="0" smtClean="0"/>
              <a:t>Unlike reports found in ASAP, many </a:t>
            </a:r>
            <a:r>
              <a:rPr lang="en-US" dirty="0" err="1" smtClean="0"/>
              <a:t>Lvl</a:t>
            </a:r>
            <a:r>
              <a:rPr lang="en-US" dirty="0" smtClean="0"/>
              <a:t> 1 reports show how students performed on content standards with gap analysis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498764" y="4339421"/>
            <a:ext cx="110642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Reports for January 2020 Regents will be available at the tentative date of February 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  <a:r>
              <a:rPr lang="en-US" sz="32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endParaRPr lang="en-US" sz="32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Reports for June exams usually come in mid-July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94" y="300447"/>
            <a:ext cx="11028694" cy="1390242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9491" y="1199024"/>
            <a:ext cx="5157787" cy="823912"/>
          </a:xfrm>
        </p:spPr>
        <p:txBody>
          <a:bodyPr/>
          <a:lstStyle/>
          <a:p>
            <a:r>
              <a:rPr lang="en-US" dirty="0" smtClean="0"/>
              <a:t>ASAP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10075" y="1187629"/>
            <a:ext cx="5183188" cy="823912"/>
          </a:xfrm>
        </p:spPr>
        <p:txBody>
          <a:bodyPr/>
          <a:lstStyle/>
          <a:p>
            <a:r>
              <a:rPr lang="en-US" dirty="0" smtClean="0"/>
              <a:t>Level 1 – </a:t>
            </a:r>
            <a:r>
              <a:rPr lang="en-US" dirty="0" err="1" smtClean="0"/>
              <a:t>Indiv</a:t>
            </a:r>
            <a:r>
              <a:rPr lang="en-US" dirty="0" smtClean="0"/>
              <a:t>. Student Report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6694" y="2022936"/>
            <a:ext cx="4561974" cy="451917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75" y="2025879"/>
            <a:ext cx="6808179" cy="42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" y="124055"/>
            <a:ext cx="12153208" cy="1325563"/>
          </a:xfrm>
        </p:spPr>
        <p:txBody>
          <a:bodyPr/>
          <a:lstStyle/>
          <a:p>
            <a:r>
              <a:rPr lang="en-US" dirty="0" smtClean="0"/>
              <a:t>Navigation to “Individual Student Report by Subskill”</a:t>
            </a:r>
            <a:endParaRPr lang="en-US" dirty="0"/>
          </a:p>
        </p:txBody>
      </p:sp>
      <p:pic>
        <p:nvPicPr>
          <p:cNvPr id="5" name="Subskill Report N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6172" y="1160664"/>
            <a:ext cx="8064038" cy="49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Questions Individually filter to see the Question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724" y="1972449"/>
            <a:ext cx="4482856" cy="366282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470669" y="4813069"/>
            <a:ext cx="1903615" cy="498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strengths and weaknesses in regards to standards, a teacher can use the report to guide instructional intervention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129" y="6069123"/>
            <a:ext cx="10155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Individual Student Performance by Subskill</a:t>
            </a:r>
            <a:endParaRPr lang="en-US" sz="4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2153486"/>
            <a:ext cx="6532358" cy="403469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2153486"/>
            <a:ext cx="6532358" cy="403469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2153486"/>
            <a:ext cx="6532358" cy="4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</a:t>
            </a:r>
            <a:r>
              <a:rPr lang="en-US" sz="2400" dirty="0" smtClean="0">
                <a:solidFill>
                  <a:srgbClr val="0070C0"/>
                </a:solidFill>
              </a:rPr>
              <a:t>strengths</a:t>
            </a:r>
            <a:r>
              <a:rPr lang="en-US" sz="2400" dirty="0" smtClean="0"/>
              <a:t> and weaknesses in regards to standards, a teacher can use the report to guide instructional intervention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2174472"/>
            <a:ext cx="7306311" cy="4540838"/>
          </a:xfrm>
          <a:prstGeom prst="rect">
            <a:avLst/>
          </a:prstGeom>
        </p:spPr>
      </p:pic>
      <p:sp>
        <p:nvSpPr>
          <p:cNvPr id="8" name="Right Arrow 10"/>
          <p:cNvSpPr/>
          <p:nvPr/>
        </p:nvSpPr>
        <p:spPr>
          <a:xfrm>
            <a:off x="7888778" y="5137265"/>
            <a:ext cx="1230284" cy="598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8869681" y="4405471"/>
            <a:ext cx="31893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student scored 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perfectly in this section!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1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</a:t>
            </a:r>
            <a:r>
              <a:rPr lang="en-US" sz="2400" dirty="0" smtClean="0">
                <a:solidFill>
                  <a:srgbClr val="0070C0"/>
                </a:solidFill>
              </a:rPr>
              <a:t>strengths</a:t>
            </a:r>
            <a:r>
              <a:rPr lang="en-US" sz="2400" dirty="0" smtClean="0"/>
              <a:t> and weaknesses in regards to standards, a teacher can use the report to guide instructional intervention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4805" y="3110908"/>
            <a:ext cx="312511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where they do well and celebrate with them!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09" y="2143119"/>
            <a:ext cx="7288336" cy="44916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71658" y="4937760"/>
            <a:ext cx="382387" cy="15352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60845" y="5276678"/>
            <a:ext cx="382387" cy="15352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61306" y="5430207"/>
            <a:ext cx="382387" cy="15352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23365" y="4864874"/>
            <a:ext cx="335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3 questions are particularly impressive considering the gap to the District!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1 Reports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144324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Level 1 Reports can show a student’s strengths and </a:t>
            </a:r>
            <a:r>
              <a:rPr lang="en-US" sz="2400" dirty="0" smtClean="0">
                <a:solidFill>
                  <a:srgbClr val="FF0000"/>
                </a:solidFill>
              </a:rPr>
              <a:t>weaknesses</a:t>
            </a:r>
            <a:r>
              <a:rPr lang="en-US" sz="2400" dirty="0" smtClean="0"/>
              <a:t> in regards to standards, a teacher can use the report to guide instructional intervention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2" y="2138614"/>
            <a:ext cx="7306311" cy="45408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2" y="2138614"/>
            <a:ext cx="7306311" cy="454083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2" y="2138614"/>
            <a:ext cx="7306311" cy="4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6F89A4411C74B9A5F24785E017596" ma:contentTypeVersion="0" ma:contentTypeDescription="Create a new document." ma:contentTypeScope="" ma:versionID="34aa1d17038e7c1a6ceb245914232e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cd2701be915c1e99d94eb92661e0b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D32B0-ACC4-4454-BD77-01C8E523BD5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09E956-1499-41FD-9FF8-8D689D49C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ADC56-9BDA-4FE3-8284-6E39A191B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534</Words>
  <Application>Microsoft Office PowerPoint</Application>
  <PresentationFormat>Widescreen</PresentationFormat>
  <Paragraphs>62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Using Level 1 Reports for Remediation</vt:lpstr>
      <vt:lpstr>Level 1 Reports Overview</vt:lpstr>
      <vt:lpstr>Comparison</vt:lpstr>
      <vt:lpstr>Navigation to “Individual Student Report by Subskill”</vt:lpstr>
      <vt:lpstr>Use the Questions Individually filter to see the Question numbers</vt:lpstr>
      <vt:lpstr>Using Level 1 Reports in the classroom</vt:lpstr>
      <vt:lpstr>Using Level 1 Reports in the classroom</vt:lpstr>
      <vt:lpstr>Using Level 1 Reports in the classroom</vt:lpstr>
      <vt:lpstr>Using Level 1 Reports in the classroom</vt:lpstr>
      <vt:lpstr>Using Level 1 Reports in the classroom</vt:lpstr>
      <vt:lpstr>Using Level 1 Reports in the classroom</vt:lpstr>
      <vt:lpstr>Insight into Student’s Thinking</vt:lpstr>
      <vt:lpstr>Report: Item Responses per Student</vt:lpstr>
      <vt:lpstr>Report: Item Responses per Student</vt:lpstr>
      <vt:lpstr>Report: Item Responses per Student</vt:lpstr>
      <vt:lpstr>Now look at the exam!</vt:lpstr>
    </vt:vector>
  </TitlesOfParts>
  <Company>Monroe 2-Orleans BOCES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of Level 1 Instructional Reports</dc:title>
  <dc:creator>Ryan Maier</dc:creator>
  <cp:lastModifiedBy>Ryan Maier</cp:lastModifiedBy>
  <cp:revision>22</cp:revision>
  <dcterms:created xsi:type="dcterms:W3CDTF">2020-01-27T15:32:44Z</dcterms:created>
  <dcterms:modified xsi:type="dcterms:W3CDTF">2020-02-13T16:39:15Z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0x0101001376F89A4411C74B9A5F24785E017596</vt:lpwstr>
  </property>
  <property fmtid="{D5CDD505-2E9C-101B-9397-08002B2CF9AE}" pid="3" name="IsMyDocuments">
    <vt:bool>true</vt:bool>
  </property>
</Properties>
</file>